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53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5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81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4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91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53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592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44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875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50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48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999"/>
            </a:gs>
            <a:gs pos="8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C8A9-31FE-4C90-91D1-9AAC5B9AA73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A6EAD-6C09-4B2C-8BC8-CBA2F5F34F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207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44966"/>
            <a:ext cx="9144000" cy="3364997"/>
          </a:xfrm>
        </p:spPr>
        <p:txBody>
          <a:bodyPr>
            <a:normAutofit fontScale="90000"/>
          </a:bodyPr>
          <a:lstStyle/>
          <a:p>
            <a:pPr marR="1905">
              <a:lnSpc>
                <a:spcPct val="107000"/>
              </a:lnSpc>
              <a:spcBef>
                <a:spcPts val="365"/>
              </a:spcBef>
              <a:spcAft>
                <a:spcPts val="0"/>
              </a:spcAft>
            </a:pPr>
            <a:b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pl-PL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13123"/>
          </a:xfrm>
        </p:spPr>
        <p:txBody>
          <a:bodyPr/>
          <a:lstStyle/>
          <a:p>
            <a:pPr marL="73660">
              <a:lnSpc>
                <a:spcPct val="107000"/>
              </a:lnSpc>
            </a:pP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b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wspierać</a:t>
            </a:r>
            <a:r>
              <a:rPr lang="pl-PL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  <a:r>
              <a:rPr lang="pl-PL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rozwoju</a:t>
            </a:r>
            <a:r>
              <a:rPr lang="pl-PL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</a:t>
            </a:r>
            <a:r>
              <a:rPr lang="pl-PL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psychicznego?</a:t>
            </a:r>
          </a:p>
          <a:p>
            <a:pPr marL="73660">
              <a:lnSpc>
                <a:spcPct val="107000"/>
              </a:lnSpc>
            </a:pPr>
            <a:endParaRPr lang="pl-PL" sz="1800" b="1" spc="-1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</a:pPr>
            <a:endParaRPr lang="pl-PL" sz="1800" b="1" spc="-1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</a:pPr>
            <a:endParaRPr lang="pl-PL" sz="18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135351" y="702527"/>
            <a:ext cx="5921298" cy="175432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Zdrowie psychiczne </a:t>
            </a:r>
            <a:b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 i młodzieży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26" y="4584776"/>
            <a:ext cx="4428196" cy="186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0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5327" y="111512"/>
            <a:ext cx="11831444" cy="697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8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Obserwowanie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zachowania</a:t>
            </a:r>
          </a:p>
          <a:p>
            <a:pPr marL="342900" lvl="0" indent="-342900">
              <a:lnSpc>
                <a:spcPct val="107000"/>
              </a:lnSpc>
              <a:spcBef>
                <a:spcPts val="8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124460" indent="3810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Każde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jego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rozwój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przebiega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ściśle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według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wzorca.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Jeśli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Twoje dziecko rozwija się inaczej niż jego rówieśnicy, nie wpadaj w panikę. Warto jednak</a:t>
            </a: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skonsultować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specjalistą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Cię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zaniepokoiło,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korzystać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położnej,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pielęgniarek czy pediatry. Możesz też porozmawiać z psychologiem </a:t>
            </a:r>
            <a:r>
              <a:rPr lang="pl-PL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dziecięcym.</a:t>
            </a:r>
          </a:p>
          <a:p>
            <a:pPr marL="73660" marR="124460" indent="38100">
              <a:lnSpc>
                <a:spcPct val="150000"/>
              </a:lnSpc>
              <a:spcAft>
                <a:spcPts val="0"/>
              </a:spcAft>
            </a:pPr>
            <a:endParaRPr lang="pl-PL" sz="20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81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689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Wzmacnianie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poczucia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własnej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wartości</a:t>
            </a:r>
          </a:p>
          <a:p>
            <a:pPr lvl="0">
              <a:lnSpc>
                <a:spcPct val="107000"/>
              </a:lnSpc>
              <a:spcBef>
                <a:spcPts val="810"/>
              </a:spcBef>
              <a:spcAft>
                <a:spcPts val="0"/>
              </a:spcAft>
              <a:tabLst>
                <a:tab pos="568960" algn="l"/>
              </a:tabLst>
            </a:pP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Poczucie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własnej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wartości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kształtuje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zwłaszcza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wieku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przedszkolnym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pierwszych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latach szkolnych. Spędzając czas z dzieckiem, np. podczas zabawy albo rozmowy, budujecie silną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więź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zaufanie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siebie.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Zainteresuj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tym,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zabawne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interesujące. Na przykład, jeśli dziecko pokazuje Ci rysunek, możesz zadawać pytania dotyczące tematu i wybranych kolorów, zamiast po prostu mówić, że rysunek jest ładny. Komplementuj je i doceniaj,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gdy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próbuje czegoś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nowego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odnosi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sukcesy.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8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5"/>
              </a:spcBef>
              <a:spcAft>
                <a:spcPts val="0"/>
              </a:spcAft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58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2234" y="306650"/>
            <a:ext cx="11879766" cy="8200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Rozmowa,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słuchanie,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emocje</a:t>
            </a: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12446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Rozmawiaj ze swoim dzieckiem o wszystkim. Słuchaj go z szacunkiem i okazuj mu, że chcesz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wiedzieć,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myśli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czuje.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Jasno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mów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swoich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oczekiwaniach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wytyczaj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granice. Pozwalaj jednak na samodzielność. Dzięki temu dziecko nabierze przekonania, że może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ufać.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zawsze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emocje,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czuje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Twoje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są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pozytywne.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bagatelizuj ich ani im nie zaprzeczaj. Niech Twoje dziecko czuje, że ma prawo być sobą.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Emocja to informacja o jakiejś potrzebie, która jest lub nie jest spełniona.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wiedza dla Ciebie o dziecku, a dla dziecka – o sobie. Ucz go radzenia sobie z emocjami. Gdy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 nawiązuje bliskie więzi z rówieśnikami, umiejętność ta jest bardzo pomocna.</a:t>
            </a:r>
          </a:p>
          <a:p>
            <a:pPr lvl="0">
              <a:lnSpc>
                <a:spcPct val="107000"/>
              </a:lnSpc>
              <a:spcBef>
                <a:spcPts val="795"/>
              </a:spcBef>
              <a:spcAft>
                <a:spcPts val="0"/>
              </a:spcAft>
              <a:tabLst>
                <a:tab pos="568960" algn="l"/>
              </a:tabLst>
            </a:pP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0"/>
              </a:spcBef>
              <a:spcAft>
                <a:spcPts val="0"/>
              </a:spcAft>
            </a:pP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Bef>
                <a:spcPts val="360"/>
              </a:spcBef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38" y="4646689"/>
            <a:ext cx="5192287" cy="18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11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8252" y="212579"/>
            <a:ext cx="11426285" cy="317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7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689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Bądź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wzorem</a:t>
            </a:r>
          </a:p>
          <a:p>
            <a:pPr lvl="0">
              <a:lnSpc>
                <a:spcPct val="107000"/>
              </a:lnSpc>
              <a:spcBef>
                <a:spcPts val="795"/>
              </a:spcBef>
              <a:spcAft>
                <a:spcPts val="0"/>
              </a:spcAft>
              <a:tabLst>
                <a:tab pos="568960" algn="l"/>
              </a:tabLst>
            </a:pP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Wpływasz na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to,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widzi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życie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siebie, przez swoją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postawę.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zdadzą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Twoje wyjaśnienia, że trzeba być szczerym, jeśli nie potrafisz zdobyć się na szczerość, jeśli masz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tematy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tabu.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3660">
              <a:lnSpc>
                <a:spcPct val="107000"/>
              </a:lnSpc>
              <a:spcAft>
                <a:spcPts val="0"/>
              </a:spcAft>
            </a:pPr>
            <a:endParaRPr lang="pl-PL" sz="2000" spc="-15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Rozmawiając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nastolatkiem,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traktuj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poważnie,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zapominaj,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wciąż dziecko – to Ty w tej relacji jesteś dorosły. Jeśli masz kłopot z rozpoznawaniem i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regulowaniem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własnych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emocji,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niewielkie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są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szanse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nauczysz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tego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swoje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dziecko.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Być może najpierw musisz sam zwiększyć swoje kompetencje.</a:t>
            </a:r>
          </a:p>
          <a:p>
            <a:pPr>
              <a:lnSpc>
                <a:spcPct val="107000"/>
              </a:lnSpc>
              <a:spcBef>
                <a:spcPts val="110"/>
              </a:spcBef>
              <a:spcAft>
                <a:spcPts val="0"/>
              </a:spcAft>
            </a:pP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66" y="3198664"/>
            <a:ext cx="2677337" cy="36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3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70948" y="1444726"/>
            <a:ext cx="8871981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660">
              <a:lnSpc>
                <a:spcPct val="107000"/>
              </a:lnSpc>
              <a:spcBef>
                <a:spcPts val="825"/>
              </a:spcBef>
              <a:spcAft>
                <a:spcPts val="0"/>
              </a:spcAft>
            </a:pPr>
            <a:r>
              <a:rPr lang="pl-PL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l-PL" sz="4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wywołuje</a:t>
            </a:r>
            <a:r>
              <a:rPr lang="pl-PL" sz="48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kryzys</a:t>
            </a:r>
            <a:r>
              <a:rPr lang="pl-PL" sz="4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psychiczny?</a:t>
            </a:r>
            <a:endParaRPr lang="pl-PL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86" y="3404723"/>
            <a:ext cx="3868229" cy="21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5211" y="217440"/>
            <a:ext cx="1960345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szkolny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89210" y="758283"/>
            <a:ext cx="11797990" cy="568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 marR="56515" indent="3810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Coraz więcej dzieci w wieku szkolnym doświadcza przewlekłego stresu w szkole. Może on mieć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związek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przeładowaniem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materiałem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dydaktycznym,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napiętym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harmonogramem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dnia, sztywnymi regułami, presją rodziców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osiągnięcia czy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dużą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wagą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przywiązywaną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ocen. Przyczyną może być też brak możliwości rozwijania pasji i zainteresowań, konflikty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szkolne albo trudności w nauce.</a:t>
            </a:r>
          </a:p>
          <a:p>
            <a:pPr marL="73660" marR="56515" indent="38100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7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Problemy</a:t>
            </a:r>
            <a:r>
              <a:rPr lang="pl-PL" sz="2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relacjach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rówieśnikami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660" marR="12446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 potrafią być wobec siebie bardzo okrutne. Mogą wyśmiewać, szykanować, obgadywać,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ośmieszać,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wykluczać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kręgu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koleżeńskiego,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nastawiać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innych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przeciwko. Takiej przemocy relacyjnej doświadcza ponad 50 proc. polskich uczniów szkół podstawowych. Twoje dziecko może być ofiarą przemocy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werbalnej, czyli wyzywania, obrażania i krzyku. Może też zetknąć się z przemocą fizyczną albo elektroniczną (jak</a:t>
            </a:r>
          </a:p>
          <a:p>
            <a:pPr marL="73660">
              <a:lnSpc>
                <a:spcPct val="107000"/>
              </a:lnSpc>
              <a:spcBef>
                <a:spcPts val="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umieszczenie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kompromitującego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zdjęcia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mediach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społecznościowych).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874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2663" y="100360"/>
            <a:ext cx="11965259" cy="6543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Problemy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rodzinne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Rodzina może być źródłem wielu trudnych sytuacji. Zaliczamy do nich m.in.: chłód emocjonalny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rodziców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stosunku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zbyt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sztywne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zasady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brak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elastyczności, wysokie oczekiwania przy jednoczesnym braku wsparcia i krytyce, choroby przewlekłe członków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rodziny, uzależnienia, śmierć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członka rodzin, konflikty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spięcia między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rodzicami, między</a:t>
            </a:r>
            <a:r>
              <a:rPr lang="pl-PL" sz="20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dziećmi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rodzicami,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rodzeństwem,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rozwód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rodziców,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zmiana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miejsca zamieszkania, emigracja, przemoc w rodzinie.</a:t>
            </a:r>
          </a:p>
          <a:p>
            <a:pPr marL="342900" lvl="0" indent="-342900" algn="r">
              <a:lnSpc>
                <a:spcPct val="107000"/>
              </a:lnSpc>
              <a:spcBef>
                <a:spcPts val="7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7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Internet,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komputer,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telefon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0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660">
              <a:lnSpc>
                <a:spcPct val="107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Nadmierne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korzystanie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cyfrowej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jednocześnie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przyczyna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skutek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problemów.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Bef>
                <a:spcPts val="69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Wpływa negatywnie na relacje społeczne poprzez wycofanie, pojawianie się problemów szkolnych i zdrowotnych. Naraża też dziecko na przemoc, pornografię i kontakt z innymi niebezpiecznymi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treściami.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może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być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też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ucieczką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problemów,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poczucia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braku akceptacji, nieśmiałości, samotności, zamknięcia na innych ludzi, braku rodzicielskiego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wsparcia.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34" y="2758186"/>
            <a:ext cx="2239717" cy="14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6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9571" y="0"/>
            <a:ext cx="11853746" cy="661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Używki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alkohol,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narkotyki,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dopalacze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66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 może sięgnąć po używki dla zabawy, z ciekawości, dla towarzystwa, bo jego rówieśnicy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robią,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chce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być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wykluczone.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Używki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mogą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być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niego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również „lekarstwem”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trudności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radzeniu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przykrymi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emocjami,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niską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samooceną, problemami z wyrażaniem emocji, niską odpornością na stres.</a:t>
            </a: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77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225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problemy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10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660" marR="124460" indent="3810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Trudności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mogą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wiązać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niespełnianiem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wymagań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kreowanych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przez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media, takich jak np. wizerunek osoby sukcesu: szczupłej, pięknej, z wysokimi ocenami, przebojowej.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Źródłem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niepokoju może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być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też obawa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świata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związana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zanieczyszczeniem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środowiska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zmianami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klimatycznymi.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Powodem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negatywnych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emocji może być także zawód miłosny albo problemy tożsamościowe.</a:t>
            </a:r>
          </a:p>
          <a:p>
            <a:pPr marL="73660" marR="124460" indent="38100"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124460" indent="38100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124460" indent="38100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81" y="4876915"/>
            <a:ext cx="2718458" cy="15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4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8351" y="1059367"/>
            <a:ext cx="11041659" cy="516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 algn="ctr">
              <a:lnSpc>
                <a:spcPct val="107000"/>
              </a:lnSpc>
              <a:spcAft>
                <a:spcPts val="0"/>
              </a:spcAft>
            </a:pPr>
            <a:r>
              <a:rPr lang="pl-P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Jakie</a:t>
            </a:r>
            <a:r>
              <a:rPr lang="pl-PL" sz="44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zachowanie</a:t>
            </a:r>
            <a:r>
              <a:rPr lang="pl-PL" sz="4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4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powinno</a:t>
            </a:r>
            <a:r>
              <a:rPr lang="pl-PL" sz="44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zwrócić</a:t>
            </a:r>
            <a:r>
              <a:rPr lang="pl-PL" sz="4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uwagę </a:t>
            </a:r>
            <a:r>
              <a:rPr lang="pl-PL" sz="4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rodzica/zaniepokoić?</a:t>
            </a: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44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44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44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44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4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98" y="2948452"/>
            <a:ext cx="2982139" cy="29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7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6117" y="178420"/>
            <a:ext cx="11809142" cy="632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objawy</a:t>
            </a:r>
            <a:r>
              <a:rPr lang="pl-PL" sz="20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obniżonego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nastroju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stresu,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takie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jak:</a:t>
            </a:r>
            <a:r>
              <a:rPr lang="pl-PL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smutek,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przeciążenie,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napięcie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481965" lvl="0" indent="-342900">
              <a:lnSpc>
                <a:spcPct val="146000"/>
              </a:lnSpc>
              <a:spcBef>
                <a:spcPts val="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zaburzenia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odżywiania,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np.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zajadanie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stresu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wprost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przeciwnie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stosowanie restrykcyjnych diet</a:t>
            </a:r>
          </a:p>
          <a:p>
            <a:pPr marL="342900" marR="368300" lvl="0" indent="-342900">
              <a:lnSpc>
                <a:spcPct val="146000"/>
              </a:lnSpc>
              <a:spcBef>
                <a:spcPts val="35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objawy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somatyczne,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jednak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mają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przyczyny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somatycznej,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bóle: głowy, stawów, brzucha, czy towarzyszące lękowi: przyspieszone bicie serca,</a:t>
            </a:r>
          </a:p>
          <a:p>
            <a:pPr marL="530860">
              <a:lnSpc>
                <a:spcPct val="107000"/>
              </a:lnSpc>
              <a:spcBef>
                <a:spcPts val="50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potliwość,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drżenie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rąk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67055" lvl="0" indent="-342900">
              <a:lnSpc>
                <a:spcPct val="146000"/>
              </a:lnSpc>
              <a:spcBef>
                <a:spcPts val="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zaburzenia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snu,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bezsenność,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poczucie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ciągłego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zmęczenia,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nadmierna senność (przyczynia się do nich także światło emitowane z komputerów czy</a:t>
            </a:r>
          </a:p>
          <a:p>
            <a:pPr marL="530860">
              <a:lnSpc>
                <a:spcPct val="107000"/>
              </a:lnSpc>
              <a:spcBef>
                <a:spcPts val="35"/>
              </a:spcBef>
              <a:spcAft>
                <a:spcPts val="0"/>
              </a:spcAft>
            </a:pP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telefonów)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pogorszenie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wyników w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spadek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zaangażowania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naukę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483235" lvl="0" indent="-342900">
              <a:lnSpc>
                <a:spcPct val="146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problemy</a:t>
            </a:r>
            <a:r>
              <a:rPr lang="pl-PL" sz="20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wychowawcze,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agresja,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płaczliwość,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nadpobudliwość,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drażliwość,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wybuchowość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86690" lvl="0" indent="-342900">
              <a:lnSpc>
                <a:spcPct val="146000"/>
              </a:lnSpc>
              <a:spcBef>
                <a:spcPts val="4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dotyczące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relacji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społecznych,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wycofywanie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kontaktów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albo łamanie prawa, wandalizm</a:t>
            </a:r>
          </a:p>
          <a:p>
            <a:pPr marL="342900" marR="568325" lvl="0" indent="-342900">
              <a:lnSpc>
                <a:spcPct val="145000"/>
              </a:lnSpc>
              <a:spcBef>
                <a:spcPts val="4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zachowania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autodestrukcyjne,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nadużywanie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alkoholu,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narkotyków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innych substancji uzależniających, okaleczanie się, myśli i próby samobójcze.</a:t>
            </a:r>
          </a:p>
        </p:txBody>
      </p:sp>
    </p:spTree>
    <p:extLst>
      <p:ext uri="{BB962C8B-B14F-4D97-AF65-F5344CB8AC3E}">
        <p14:creationId xmlns:p14="http://schemas.microsoft.com/office/powerpoint/2010/main" val="116959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03028" y="1165294"/>
            <a:ext cx="6978834" cy="4999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660">
              <a:lnSpc>
                <a:spcPct val="107000"/>
              </a:lnSpc>
              <a:spcBef>
                <a:spcPts val="880"/>
              </a:spcBef>
              <a:spcAft>
                <a:spcPts val="0"/>
              </a:spcAft>
            </a:pP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Gdzie</a:t>
            </a:r>
            <a:r>
              <a:rPr lang="pl-PL" sz="54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szukać</a:t>
            </a:r>
            <a:r>
              <a:rPr lang="pl-PL" sz="54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pomocy?</a:t>
            </a:r>
          </a:p>
          <a:p>
            <a:pPr marL="73660">
              <a:lnSpc>
                <a:spcPct val="107000"/>
              </a:lnSpc>
              <a:spcBef>
                <a:spcPts val="880"/>
              </a:spcBef>
              <a:spcAft>
                <a:spcPts val="0"/>
              </a:spcAft>
            </a:pPr>
            <a:endParaRPr lang="pl-PL" sz="54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  <a:spcBef>
                <a:spcPts val="880"/>
              </a:spcBef>
              <a:spcAft>
                <a:spcPts val="0"/>
              </a:spcAft>
            </a:pPr>
            <a:endParaRPr lang="pl-PL" sz="54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  <a:spcBef>
                <a:spcPts val="880"/>
              </a:spcBef>
              <a:spcAft>
                <a:spcPts val="0"/>
              </a:spcAft>
            </a:pPr>
            <a:endParaRPr lang="pl-PL" sz="54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  <a:spcBef>
                <a:spcPts val="880"/>
              </a:spcBef>
              <a:spcAft>
                <a:spcPts val="0"/>
              </a:spcAft>
            </a:pPr>
            <a:endParaRPr lang="pl-PL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97" y="2724729"/>
            <a:ext cx="5709425" cy="37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9834" y="423227"/>
            <a:ext cx="11693912" cy="6051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240">
              <a:lnSpc>
                <a:spcPct val="107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Zaburzenia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psychiczne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młodzieży</a:t>
            </a:r>
            <a:r>
              <a:rPr lang="pl-PL" sz="20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coraz częstszy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zdrowotny.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Objawy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powodują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obniżenie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komfortu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życia,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często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utratę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sensu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życia,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prowadzą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kroków desperackich czy samobójstw, ponieważ przy braku wsparcia i pomocy młody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człowiek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może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uznać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swoją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sytuację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beznadziejną.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znaczenia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</a:t>
            </a:r>
            <a:r>
              <a:rPr lang="pl-PL" sz="20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tym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fakt,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że dobre zdrowie psychiczne w okresie dzieciństwa i dorastania jest warunkiem optymalnego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rozwoju,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efektywnej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nauki,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budowania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satysfakcjonujących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relacji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ludźmi,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dbania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własne zdrowie czy też samodzielnego, odpowiedzialnego radzenia sobie w dorosłym życiu.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Dlatego niezwykle ważna jest prewencja ze strony środowiska w którym dziecko wzrasta.</a:t>
            </a: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8" y="4288405"/>
            <a:ext cx="4850781" cy="22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94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0722" y="234176"/>
            <a:ext cx="11864898" cy="6411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50000"/>
              </a:lnSpc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Jeśli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zauważysz,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że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Twoje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problemy</a:t>
            </a:r>
            <a:r>
              <a:rPr lang="pl-PL" sz="2000" b="1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którymi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potraficie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poradzić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 wstydź się prosić o pomoc, Wsparcie możesz otrzymać w:</a:t>
            </a:r>
          </a:p>
          <a:p>
            <a:pPr marL="342900" lvl="0" indent="-342900">
              <a:lnSpc>
                <a:spcPct val="107000"/>
              </a:lnSpc>
              <a:spcBef>
                <a:spcPts val="7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szkole,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gdzie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pracują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specjaliści –psychologowie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b="1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pedagodzy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poradni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psychologiczno-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pedagogicznej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9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ośrodkach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środowiskowej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opieki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psychologicznej i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psychoterapeutycznej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08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poradni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psychicznego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660">
              <a:lnSpc>
                <a:spcPct val="107000"/>
              </a:lnSpc>
              <a:spcBef>
                <a:spcPts val="5"/>
              </a:spcBef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Możesz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skorzystać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następujących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numerów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124460">
              <a:lnSpc>
                <a:spcPct val="150000"/>
              </a:lnSpc>
              <a:spcBef>
                <a:spcPts val="910"/>
              </a:spcBef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dziecięcy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telefon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zaufania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rzecznika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dziecka,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czynny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dni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tygodniu, 24 godziny na dobę, mogą również dzwonić osoby dorosłe, by zgłosić problemy dzieci</a:t>
            </a:r>
          </a:p>
          <a:p>
            <a:pPr marL="73660">
              <a:lnSpc>
                <a:spcPct val="150000"/>
              </a:lnSpc>
              <a:spcBef>
                <a:spcPts val="805"/>
              </a:spcBef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Ogólnopolskie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Pogotowie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Ofiar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Przemocy</a:t>
            </a:r>
            <a:r>
              <a:rPr lang="pl-PL" sz="20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Rodzinie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„Niebieska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Linia”, czynny 7 dni w tygodniu, 24 godziny na dobę</a:t>
            </a:r>
          </a:p>
          <a:p>
            <a:pPr marL="73660">
              <a:lnSpc>
                <a:spcPct val="150000"/>
              </a:lnSpc>
              <a:spcBef>
                <a:spcPts val="805"/>
              </a:spcBef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Policyjny</a:t>
            </a:r>
            <a:r>
              <a:rPr lang="pl-PL" sz="2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Telefon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Zaufania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–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telefon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rodziców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nauczycieli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sprawie bezpieczeństwa dzieci, czynny pon.–pt. 12.00–15.00</a:t>
            </a:r>
          </a:p>
        </p:txBody>
      </p:sp>
    </p:spTree>
    <p:extLst>
      <p:ext uri="{BB962C8B-B14F-4D97-AF65-F5344CB8AC3E}">
        <p14:creationId xmlns:p14="http://schemas.microsoft.com/office/powerpoint/2010/main" val="51487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14039" y="434898"/>
            <a:ext cx="7705493" cy="614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Drodzy RODZICE  ! </a:t>
            </a: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Wy jesteście  drogowskazem dla swoich dzieci – RAZEM posiadacie WIELKĄ MOC !!!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20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r>
              <a:rPr lang="pl-PL"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Proszę o jeszcze chwilową uwagę 3 min filmik obrazujący i zamykający dzisiejszą prelekcję .</a:t>
            </a: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r>
              <a:rPr lang="pl-PL"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Dziękuje za uwagę</a:t>
            </a: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spc="-1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spc="-1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spc="-1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r>
              <a:rPr lang="pl-PL" sz="1600" b="1" spc="-1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pl-PL" sz="1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1600" b="1" spc="-1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spc="-1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spc="-1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40"/>
              </a:spcBef>
              <a:spcAft>
                <a:spcPts val="0"/>
              </a:spcAft>
            </a:pPr>
            <a:endParaRPr lang="pl-PL" sz="2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94" y="3135188"/>
            <a:ext cx="5037913" cy="33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5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ELKA M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2663" y="122663"/>
            <a:ext cx="11942957" cy="652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07000"/>
              </a:lnSpc>
              <a:spcBef>
                <a:spcPts val="780"/>
              </a:spcBef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Przed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rozwojem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problemów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zaburzeń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psychicznych</a:t>
            </a:r>
            <a:r>
              <a:rPr lang="pl-PL" sz="20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chronią: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0010" lvl="0" indent="-342900">
              <a:lnSpc>
                <a:spcPct val="150000"/>
              </a:lnSpc>
              <a:spcBef>
                <a:spcPts val="9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poczucie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przynależności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(więź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bliskimi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osobami,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</a:t>
            </a:r>
            <a:r>
              <a:rPr lang="pl-PL" sz="20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których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można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być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sobą: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rodzicami, dziadkami, rodzeństwem, przyjaciółmi, koleżankami i kolegami)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rozmowa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dobrych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gorszych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momentach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pozytywny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klimat otoczenia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rodzinie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szkole)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prospołeczne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nastawienie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szkole)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wymaganie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 odpowiedzialności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swoje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zachowanie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8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uczenie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udzielania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wzajemnej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pomocy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okazje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przeżywania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sukcesów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rozpoznawania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własnych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osiągnięć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zapobieganie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przemocy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zdecydowane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reagowanie na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nią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domu,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szkole)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odpoczynek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odpowiednio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długi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(najlepiej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7–9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godzin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dobę)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odżywianie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8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aktywność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fizyczna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926465" lvl="0" indent="-342900">
              <a:lnSpc>
                <a:spcPct val="150000"/>
              </a:lnSpc>
              <a:spcBef>
                <a:spcPts val="69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446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unikanie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używek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(np.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papierosów,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alkoholu,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narkotyków,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również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napojów energetyzujących czy kawy – czyli substancji, które pobudzają nasz organizm).</a:t>
            </a:r>
          </a:p>
        </p:txBody>
      </p:sp>
    </p:spTree>
    <p:extLst>
      <p:ext uri="{BB962C8B-B14F-4D97-AF65-F5344CB8AC3E}">
        <p14:creationId xmlns:p14="http://schemas.microsoft.com/office/powerpoint/2010/main" val="32728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0361" y="189571"/>
            <a:ext cx="11909502" cy="365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8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3660" marR="56515" indent="448945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Analizując</a:t>
            </a:r>
            <a:r>
              <a:rPr lang="pl-PL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powyższe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informacje,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bardzo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ważnym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czynnikiem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zmniejszającym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ryzyko zaburzeń psychicznych u dzieci i młodzieży i zwiększającym odporność psychiczną okazuje się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wsparcie ze strony rodziny i rówieśników. </a:t>
            </a:r>
          </a:p>
          <a:p>
            <a:pPr marL="73660" marR="56515" indent="448945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Dobre relacje rodzinne sprawiają, że rzadziej podejmowane są zachowania ryzykowne, rzadziej dochodzi także do rozwoju zaburzeń psychicznych, a także wpływają na wzrost satysfakcji młodzieży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życia. </a:t>
            </a:r>
          </a:p>
          <a:p>
            <a:pPr marL="73660" marR="56515" indent="448945"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56515" indent="448945">
              <a:lnSpc>
                <a:spcPct val="150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8" y="3364707"/>
            <a:ext cx="4750420" cy="30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10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6117" y="189572"/>
            <a:ext cx="1189835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07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07000"/>
              </a:lnSpc>
              <a:spcAft>
                <a:spcPts val="0"/>
              </a:spcAft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04" y="4114154"/>
            <a:ext cx="4828059" cy="229368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0" y="144968"/>
            <a:ext cx="12191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 marR="111125" algn="just">
              <a:lnSpc>
                <a:spcPct val="150000"/>
              </a:lnSpc>
              <a:spcBef>
                <a:spcPts val="5"/>
              </a:spcBef>
              <a:spcAft>
                <a:spcPts val="0"/>
              </a:spcAft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 tylko wtedy czuje się bezpiecznie i pewnie w życiu,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gdy doznaje  serdeczności i życzliwości przede wszystkim ze strony najbliższych dla niego dorosłych.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Jeżeli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kontakt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emocjonalny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najbliższymi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zadawalający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lub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został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całkowicie zerwany, może nastąpić utrata poczucia bezpieczeństwa przez dziecko. Młodemu człowiekowi potrzebny jest kontakt i czynna obecność rodziców w celu zaspokojenia także kontaktu społecznego.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 musi czuć, że dla rodziców jest ważne, że rodzice interesują się nim samym, a także tym, czym się zajmuje.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 tym ponieważ dziecko interesuje się przeważnie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tym,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robią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rodzice,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nawiązuje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relacja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współdziałania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między</a:t>
            </a:r>
            <a:r>
              <a:rPr lang="pl-PL" sz="20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dzieckiem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rodzicami, która jest konieczna dla rozwoju emocjonalnego i społecznego młodego  człowieka.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3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815" y="89210"/>
            <a:ext cx="1193180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Kolejna ważna rola rodziców to zaspokojenie potrzeby samorealizacji, czyli stwarzanie możliwości rozwoju dziecka jako człowieka jedynego w swoim rodzaju, niepowtarzalnego,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</a:t>
            </a:r>
            <a:r>
              <a:rPr lang="pl-PL" sz="2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tym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okazanie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pomocy</a:t>
            </a:r>
            <a:r>
              <a:rPr lang="pl-PL" sz="20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rozwoju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wszelkich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uzdolnień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realizacji zamierzeń.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Ułatwienie i pomoc w zaspokojeniu tej potrzeby przyczynia się do rozwoju, samodzielności,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aktywności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twórczości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wieku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późniejszym.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Ponadto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należy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pamiętać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poczuciu godności i potrzebie szacunku, a zatem dziecko nie może być krytykowane, lekceważone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poniżane.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Rodzice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powinni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traktować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pomysły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propozycje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należytą uwagą, ponieważ także dzięki takim ich reakcjom umacniana jest u dzieci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wiara w samego siebie, a także właściwa samoocena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która opiera się często na sądach rodziców lub innych ludzi.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Zatem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jeżeli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doznaje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odczuć,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niewystarczające dla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rodziców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spełnia ich oczekiwań, taki stan może spowodować zaniżoną samoocenę, brak wiary we własne</a:t>
            </a:r>
          </a:p>
          <a:p>
            <a:pPr marL="73660">
              <a:lnSpc>
                <a:spcPct val="114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możliwości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umiejętności, 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konsekwencji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zły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 zdrowia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psychicznego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dziecka.</a:t>
            </a:r>
          </a:p>
          <a:p>
            <a:pPr marL="73660">
              <a:lnSpc>
                <a:spcPct val="114000"/>
              </a:lnSpc>
              <a:spcAft>
                <a:spcPts val="0"/>
              </a:spcAft>
            </a:pPr>
            <a:endParaRPr lang="pl-PL" sz="2000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14000"/>
              </a:lnSpc>
              <a:spcAft>
                <a:spcPts val="0"/>
              </a:spcAft>
            </a:pPr>
            <a:endParaRPr lang="pl-PL" sz="2000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14000"/>
              </a:lnSpc>
              <a:spcAft>
                <a:spcPts val="0"/>
              </a:spcAft>
            </a:pPr>
            <a:endParaRPr lang="pl-PL" sz="2000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14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69" y="4865532"/>
            <a:ext cx="3057409" cy="17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8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0721" y="122664"/>
            <a:ext cx="11820293" cy="6273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50000"/>
              </a:lnSpc>
              <a:spcBef>
                <a:spcPts val="68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Najwłaściwsze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zatem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wydaje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postępowanie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rodziców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wobec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dzieci,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pozwala dziecku odczuć, że jest ono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akceptowane, a rodzic przy tym w sposób aktywny, systematyczny</a:t>
            </a:r>
            <a:r>
              <a:rPr lang="pl-PL" sz="2000" b="1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interesuje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wszelkimi</a:t>
            </a:r>
            <a:r>
              <a:rPr lang="pl-PL" sz="2000" b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poczynaniami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młodego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człowieka. </a:t>
            </a:r>
          </a:p>
          <a:p>
            <a:pPr marL="73660">
              <a:lnSpc>
                <a:spcPct val="150000"/>
              </a:lnSpc>
              <a:spcBef>
                <a:spcPts val="68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Rodzice,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którzy</a:t>
            </a: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przyjmują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rolę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przyjaciela,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mają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wspierający</a:t>
            </a:r>
            <a:r>
              <a:rPr lang="pl-PL" sz="20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stosunek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zwykle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oczekują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niego rzeczy niewykraczających poza jego możliwości. Człowiek ukształtowany w takich relacjach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przyjazny</a:t>
            </a:r>
            <a:r>
              <a:rPr lang="pl-PL" sz="2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wobec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otoczenia,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chętny</a:t>
            </a:r>
            <a:r>
              <a:rPr lang="pl-PL" sz="2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współdziałania,</a:t>
            </a:r>
            <a:r>
              <a:rPr lang="pl-PL" sz="20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20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także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zaangażowany</a:t>
            </a:r>
            <a:r>
              <a:rPr lang="pl-PL" sz="2000" b="1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sprawy innych.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73660">
              <a:lnSpc>
                <a:spcPct val="150000"/>
              </a:lnSpc>
              <a:spcBef>
                <a:spcPts val="68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 pamiętać, że stosunek uczuciowy przejawiany przez dzieci do  rodziców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odzwierciedla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często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ogólny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emocjonalny,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panuje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rodzinie,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także jest odbiciem relacji samych rodziców do dzieci.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Ponadto warto zauważyć, że dzieci obdarzają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rodziców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często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takimi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emocjami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uczuciami,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jakich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pl-PL" sz="20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doświadczyły.</a:t>
            </a: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>
              <a:lnSpc>
                <a:spcPct val="150000"/>
              </a:lnSpc>
              <a:spcAft>
                <a:spcPts val="0"/>
              </a:spcAft>
            </a:pPr>
            <a:endParaRPr lang="pl-PL" sz="2000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50000"/>
              </a:lnSpc>
              <a:spcAft>
                <a:spcPts val="0"/>
              </a:spcAf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97" y="4670569"/>
            <a:ext cx="22383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4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13678" y="1148576"/>
            <a:ext cx="10190543" cy="4538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 algn="ctr">
              <a:lnSpc>
                <a:spcPct val="107000"/>
              </a:lnSpc>
              <a:spcAft>
                <a:spcPts val="0"/>
              </a:spcAft>
            </a:pP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pl-PL" sz="5400" b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wspierać</a:t>
            </a:r>
            <a:r>
              <a:rPr lang="pl-PL" sz="54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  <a:r>
              <a:rPr lang="pl-PL" sz="5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54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rozwoju</a:t>
            </a:r>
            <a:r>
              <a:rPr lang="pl-PL" sz="5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zdrowia</a:t>
            </a:r>
            <a:r>
              <a:rPr lang="pl-PL" sz="5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psychicznego?</a:t>
            </a:r>
            <a:endParaRPr lang="pl-PL" sz="54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5400" b="1" spc="-1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5400" b="1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algn="ctr">
              <a:lnSpc>
                <a:spcPct val="107000"/>
              </a:lnSpc>
              <a:spcAft>
                <a:spcPts val="0"/>
              </a:spcAft>
            </a:pPr>
            <a:endParaRPr lang="pl-PL" sz="5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28" y="4108971"/>
            <a:ext cx="5275242" cy="13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1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16673" y="345715"/>
            <a:ext cx="11470888" cy="6945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 lvl="0" algn="ctr">
              <a:lnSpc>
                <a:spcPct val="107000"/>
              </a:lnSpc>
            </a:pP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Troszczenie</a:t>
            </a:r>
            <a:r>
              <a:rPr lang="pl-PL"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zdrowie</a:t>
            </a:r>
            <a:r>
              <a:rPr lang="pl-PL"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psychiczne</a:t>
            </a:r>
            <a:r>
              <a:rPr lang="pl-PL" sz="20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ważne</a:t>
            </a:r>
            <a:r>
              <a:rPr lang="pl-PL"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pl-PL" sz="20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każdym</a:t>
            </a:r>
            <a:r>
              <a:rPr lang="pl-PL" sz="2000" b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etapie jego</a:t>
            </a:r>
            <a:r>
              <a:rPr lang="pl-PL"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rozwoju.</a:t>
            </a:r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56515" lvl="0" algn="ctr">
              <a:lnSpc>
                <a:spcPct val="150000"/>
              </a:lnSpc>
              <a:spcBef>
                <a:spcPts val="690"/>
              </a:spcBef>
            </a:pP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Jeśli</a:t>
            </a:r>
            <a:r>
              <a:rPr lang="pl-PL" sz="20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nauczysz</a:t>
            </a:r>
            <a:r>
              <a:rPr lang="pl-PL" sz="20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samoakceptacji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rozwiązywania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problemów,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będzie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lepiej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radzić</a:t>
            </a:r>
            <a:r>
              <a:rPr lang="pl-PL"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 z wyzwaniami w dorosłym życiu.</a:t>
            </a:r>
          </a:p>
          <a:p>
            <a:pPr marL="73660" marR="56515" lvl="0" algn="ctr">
              <a:lnSpc>
                <a:spcPct val="150000"/>
              </a:lnSpc>
              <a:spcBef>
                <a:spcPts val="690"/>
              </a:spcBef>
            </a:pP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8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68960" algn="l"/>
              </a:tabLst>
            </a:pP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Nawiązywanie</a:t>
            </a:r>
            <a:r>
              <a:rPr lang="pl-PL" sz="20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bliskiej</a:t>
            </a:r>
            <a:r>
              <a:rPr lang="pl-PL" sz="20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więzi</a:t>
            </a:r>
          </a:p>
          <a:p>
            <a:pPr marL="342900" lvl="0" indent="-342900">
              <a:lnSpc>
                <a:spcPct val="107000"/>
              </a:lnSpc>
              <a:spcBef>
                <a:spcPts val="8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spc="-1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124460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prawidłowego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rozwoju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psychicznego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istotne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są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okres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ciąży</a:t>
            </a:r>
            <a:r>
              <a:rPr lang="pl-PL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pierwsze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lata życia. Jeszcze zanim się urodzi warto nawiązać z nim kontakt – głaskać brzuch mamy i mówić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delikatnym głosem, śpiewać czy czytać na głos. Ważne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tym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czasie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zatroszczenie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swój wewnętrzny spokój. Po porodzie należy okazywać dziecku dużo czułości, tak by miało poczucie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bezpieczeństwa,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więzi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rodzicem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przytulać,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nadal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mówić</a:t>
            </a:r>
            <a:r>
              <a:rPr lang="pl-PL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spokojnym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tonem, masować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ciało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dziecka.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Ważne,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żeby</a:t>
            </a:r>
            <a:r>
              <a:rPr lang="pl-PL" sz="20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rozwijało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środowisku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wolnym</a:t>
            </a:r>
            <a:r>
              <a:rPr lang="pl-PL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pl-PL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negatywnych emocji czy przemocy.</a:t>
            </a:r>
          </a:p>
          <a:p>
            <a:pPr marL="342900" lvl="0" indent="-342900">
              <a:lnSpc>
                <a:spcPct val="107000"/>
              </a:lnSpc>
              <a:spcBef>
                <a:spcPts val="80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68960" algn="l"/>
              </a:tabLst>
            </a:pP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5"/>
              </a:spcBef>
              <a:spcAft>
                <a:spcPts val="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56515" lvl="0">
              <a:lnSpc>
                <a:spcPct val="150000"/>
              </a:lnSpc>
              <a:spcBef>
                <a:spcPts val="690"/>
              </a:spcBef>
            </a:pPr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1100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2024</Words>
  <Application>Microsoft Office PowerPoint</Application>
  <PresentationFormat>Panoramiczny</PresentationFormat>
  <Paragraphs>140</Paragraphs>
  <Slides>22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Motyw pakietu Office</vt:lpstr>
      <vt:lpstr>        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  </dc:title>
  <dc:creator>Konto Microsoft</dc:creator>
  <cp:lastModifiedBy>Sylwia Bocheńska-Stawiarz</cp:lastModifiedBy>
  <cp:revision>34</cp:revision>
  <dcterms:created xsi:type="dcterms:W3CDTF">2024-04-26T15:26:50Z</dcterms:created>
  <dcterms:modified xsi:type="dcterms:W3CDTF">2024-06-04T20:07:44Z</dcterms:modified>
</cp:coreProperties>
</file>